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61" r:id="rId4"/>
    <p:sldId id="263" r:id="rId5"/>
    <p:sldId id="265" r:id="rId6"/>
    <p:sldId id="299" r:id="rId7"/>
    <p:sldId id="303" r:id="rId8"/>
    <p:sldId id="301" r:id="rId9"/>
    <p:sldId id="305" r:id="rId10"/>
    <p:sldId id="267" r:id="rId11"/>
    <p:sldId id="269" r:id="rId12"/>
    <p:sldId id="271" r:id="rId13"/>
    <p:sldId id="274" r:id="rId14"/>
    <p:sldId id="275" r:id="rId15"/>
    <p:sldId id="277" r:id="rId16"/>
    <p:sldId id="279" r:id="rId17"/>
    <p:sldId id="281" r:id="rId18"/>
    <p:sldId id="283" r:id="rId19"/>
    <p:sldId id="285" r:id="rId20"/>
    <p:sldId id="287" r:id="rId21"/>
    <p:sldId id="289" r:id="rId22"/>
    <p:sldId id="291" r:id="rId23"/>
    <p:sldId id="292" r:id="rId24"/>
    <p:sldId id="307" r:id="rId25"/>
    <p:sldId id="295" r:id="rId26"/>
    <p:sldId id="297" r:id="rId27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Digitalt" panose="02000603000000000000" pitchFamily="50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32" y="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52F7E-2030-4216-8AF3-ABD3EC73FBA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3B28-47EB-4AE0-BD50-3AD37CE6DB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84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A9F70-B91A-48A4-B87F-AAB11A4735E9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FDA9C-D1ED-4E74-8680-87FA729527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43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0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3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7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hy I Am Creating a Programming Language | by Matthew Roever | Level Up  Codi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5" r="4400"/>
          <a:stretch/>
        </p:blipFill>
        <p:spPr bwMode="auto">
          <a:xfrm>
            <a:off x="-76200" y="-76200"/>
            <a:ext cx="9416417" cy="69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216000" y="228600"/>
            <a:ext cx="8712000" cy="6120000"/>
          </a:xfrm>
          <a:prstGeom prst="roundRect">
            <a:avLst>
              <a:gd name="adj" fmla="val 11064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426748" y="6477000"/>
            <a:ext cx="15648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0" dirty="0" smtClean="0">
                <a:solidFill>
                  <a:schemeClr val="bg1"/>
                </a:solidFill>
              </a:rPr>
              <a:t>© ZigZag Education 2021</a:t>
            </a:r>
            <a:endParaRPr lang="en-GB" sz="105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5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59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21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22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92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4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1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248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E5D6F-31BC-44FE-B1CF-6A0E3998E525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C9B4F-B396-47B7-B08F-E11008F8E9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0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 smtClean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1: Basics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Use Python to work out what these will print to screen.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</a:t>
            </a:r>
            <a:r>
              <a:rPr lang="en-GB" sz="2800" dirty="0" smtClean="0"/>
              <a:t>rite code to display your name five times with one print statement.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Write code to display ‘BANANA’ by typing ‘AN’ only once.</a:t>
            </a:r>
            <a:endParaRPr lang="en-GB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4648200"/>
            <a:ext cx="4848902" cy="1162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546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10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 want to write a function called </a:t>
            </a:r>
            <a:r>
              <a:rPr lang="en-GB" b="1" dirty="0" err="1" smtClean="0"/>
              <a:t>days_in_month</a:t>
            </a:r>
            <a:r>
              <a:rPr lang="en-GB" dirty="0" smtClean="0"/>
              <a:t> which calculates the days in a given month.</a:t>
            </a:r>
          </a:p>
          <a:p>
            <a:pPr marL="514350" indent="-514350">
              <a:buFont typeface="+mj-lt"/>
              <a:buAutoNum type="arabicPeriod"/>
            </a:pPr>
            <a:endParaRPr lang="en-GB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How do I start this in Python?</a:t>
            </a:r>
          </a:p>
          <a:p>
            <a:pPr marL="514350" indent="-514350">
              <a:buFont typeface="+mj-lt"/>
              <a:buAutoNum type="arabicPeriod"/>
            </a:pPr>
            <a:endParaRPr lang="en-GB" sz="600" dirty="0" smtClean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 What should I add before I start writing the </a:t>
            </a:r>
            <a:r>
              <a:rPr lang="en-GB" u="sng" dirty="0" smtClean="0"/>
              <a:t>actual code</a:t>
            </a:r>
            <a:r>
              <a:rPr lang="en-GB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6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11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Call this </a:t>
            </a:r>
            <a:r>
              <a:rPr lang="en-GB" sz="2800" dirty="0"/>
              <a:t>function with the </a:t>
            </a:r>
            <a:r>
              <a:rPr lang="en-GB" sz="2800" dirty="0" smtClean="0"/>
              <a:t>arguments  </a:t>
            </a:r>
            <a:r>
              <a:rPr lang="en-GB" sz="2800" dirty="0"/>
              <a:t>5 and 4. </a:t>
            </a: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will happen if I change the arguments to ‘Woo’ and 5?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will happen if I change the arguments to ‘Woo’ and ‘Hoo’?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2154150"/>
            <a:ext cx="7920000" cy="142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12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What is the difference between a parameter and an argument?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Label the code to show which is which.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18141"/>
            <a:ext cx="7920000" cy="1792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28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13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True or False?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7 == 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8 != 9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5 &gt; 4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6 &lt;= 7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(8 &gt; 8) == True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(7 + 5) != 12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a = False b = True , (5 &lt; 7) == b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dirty="0" smtClean="0"/>
              <a:t>(3 + 5 &gt; 2 + 6) == False</a:t>
            </a:r>
          </a:p>
          <a:p>
            <a:pPr lvl="1">
              <a:buFont typeface="Wingdings" pitchFamily="2" charset="2"/>
              <a:buChar char="§"/>
            </a:pPr>
            <a:endParaRPr lang="en-GB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14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Draw a flow chart to represent this code.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2"/>
          <a:stretch/>
        </p:blipFill>
        <p:spPr bwMode="auto">
          <a:xfrm>
            <a:off x="533400" y="2362200"/>
            <a:ext cx="7964366" cy="2924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7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15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371600"/>
            <a:ext cx="8296275" cy="507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29137" y="4572000"/>
            <a:ext cx="4038600" cy="17526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This code contains errors. </a:t>
            </a:r>
          </a:p>
          <a:p>
            <a:pPr marL="0" indent="0">
              <a:buNone/>
            </a:pPr>
            <a:r>
              <a:rPr lang="en-GB" sz="2800" dirty="0" smtClean="0"/>
              <a:t>Identify the line </a:t>
            </a:r>
            <a:r>
              <a:rPr lang="en-GB" sz="2800" dirty="0"/>
              <a:t>n</a:t>
            </a:r>
            <a:r>
              <a:rPr lang="en-GB" sz="2800" dirty="0" smtClean="0"/>
              <a:t>umbers and explain the errors.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3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16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305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Explain what happens to the two variables, count and total, when the code is executed.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spc="-20" dirty="0"/>
              <a:t>What corrections </a:t>
            </a:r>
            <a:r>
              <a:rPr lang="en-GB" sz="2800" spc="-20" dirty="0" smtClean="0"/>
              <a:t>are needed for </a:t>
            </a:r>
            <a:r>
              <a:rPr lang="en-GB" sz="2800" spc="-20" dirty="0"/>
              <a:t>it to work correctly?</a:t>
            </a:r>
            <a:endParaRPr lang="en-US" sz="2800" spc="-20" dirty="0"/>
          </a:p>
          <a:p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4947" y="3003186"/>
            <a:ext cx="6025053" cy="301661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87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17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Look at the code. This does not work correctly at the moment.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Explain what corrections need to be made.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9"/>
          <a:stretch/>
        </p:blipFill>
        <p:spPr bwMode="auto">
          <a:xfrm>
            <a:off x="762000" y="3125788"/>
            <a:ext cx="7667625" cy="277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7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18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This code does not work </a:t>
            </a:r>
            <a:r>
              <a:rPr lang="en-GB" sz="2800" dirty="0" smtClean="0"/>
              <a:t>correctly.  There </a:t>
            </a:r>
            <a:r>
              <a:rPr lang="en-GB" sz="2800" dirty="0"/>
              <a:t>are </a:t>
            </a:r>
            <a:r>
              <a:rPr lang="en-GB" sz="2800" dirty="0" smtClean="0"/>
              <a:t>two </a:t>
            </a:r>
            <a:r>
              <a:rPr lang="en-GB" sz="2800" dirty="0"/>
              <a:t>ways in which it could be </a:t>
            </a:r>
            <a:r>
              <a:rPr lang="en-GB" sz="2800" dirty="0" smtClean="0"/>
              <a:t>corrected.</a:t>
            </a:r>
            <a:endParaRPr lang="en-GB" sz="2800" dirty="0"/>
          </a:p>
          <a:p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4"/>
          <a:stretch/>
        </p:blipFill>
        <p:spPr bwMode="auto">
          <a:xfrm>
            <a:off x="609600" y="2731360"/>
            <a:ext cx="7924800" cy="31662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4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19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Complete the code so that it will check </a:t>
            </a:r>
            <a:r>
              <a:rPr lang="en-GB" sz="2800" dirty="0" smtClean="0"/>
              <a:t>whether </a:t>
            </a:r>
            <a:r>
              <a:rPr lang="en-GB" sz="2800" dirty="0"/>
              <a:t>the number entered is in the </a:t>
            </a:r>
            <a:r>
              <a:rPr lang="en-GB" sz="2800" dirty="0" smtClean="0"/>
              <a:t>array.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There are other errors in the code. Correct them.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91838"/>
            <a:ext cx="6905625" cy="2951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9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2: Basics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This makes the value ‘x’ </a:t>
            </a:r>
            <a:br>
              <a:rPr lang="en-GB" sz="2800" dirty="0" smtClean="0"/>
            </a:br>
            <a:r>
              <a:rPr lang="en-GB" sz="2800" dirty="0" smtClean="0"/>
              <a:t>into a string so it is a </a:t>
            </a:r>
            <a:br>
              <a:rPr lang="en-GB" sz="2800" dirty="0" smtClean="0"/>
            </a:br>
            <a:r>
              <a:rPr lang="en-GB" sz="2800" dirty="0" smtClean="0"/>
              <a:t>word not a number. </a:t>
            </a:r>
          </a:p>
          <a:p>
            <a:r>
              <a:rPr lang="en-GB" sz="2800" dirty="0" smtClean="0"/>
              <a:t>Change the code so the printed answer is correct.</a:t>
            </a:r>
            <a:endParaRPr lang="en-GB" sz="2800" dirty="0"/>
          </a:p>
          <a:p>
            <a:r>
              <a:rPr lang="en-GB" sz="2800" dirty="0" smtClean="0"/>
              <a:t>When printing strings we can use special characters. What will be the result of running this code?</a:t>
            </a:r>
          </a:p>
          <a:p>
            <a:r>
              <a:rPr lang="en-GB" sz="2800" dirty="0" smtClean="0"/>
              <a:t>What do \n </a:t>
            </a:r>
            <a:br>
              <a:rPr lang="en-GB" sz="2800" dirty="0" smtClean="0"/>
            </a:br>
            <a:r>
              <a:rPr lang="en-GB" sz="2800" dirty="0" smtClean="0"/>
              <a:t>and \t do?</a:t>
            </a:r>
            <a:endParaRPr lang="en-GB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7434" y="1772444"/>
            <a:ext cx="3934374" cy="6477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800" y="4352618"/>
            <a:ext cx="5249008" cy="22005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25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20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Explain what happens when this code is executed.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Can you explain why?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Edit the code to print all letters.</a:t>
            </a: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8"/>
          <a:stretch/>
        </p:blipFill>
        <p:spPr bwMode="auto">
          <a:xfrm>
            <a:off x="1524000" y="3249614"/>
            <a:ext cx="5614988" cy="2647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50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21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Edit the code below so that you can add the following details to the list: </a:t>
            </a:r>
            <a:br>
              <a:rPr lang="en-GB" sz="2800" dirty="0" smtClean="0"/>
            </a:br>
            <a:r>
              <a:rPr lang="en-GB" sz="600" dirty="0" smtClean="0"/>
              <a:t/>
            </a:r>
            <a:br>
              <a:rPr lang="en-GB" sz="600" dirty="0" smtClean="0"/>
            </a:br>
            <a:r>
              <a:rPr lang="en-GB" sz="2800" b="1" dirty="0" smtClean="0">
                <a:solidFill>
                  <a:srgbClr val="0070C0"/>
                </a:solidFill>
              </a:rPr>
              <a:t>Need for Speed-The Run, 4*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Now print out each game and rating on a new row.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3757058"/>
            <a:ext cx="7920000" cy="1957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93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22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Study the code </a:t>
            </a:r>
            <a:r>
              <a:rPr lang="en-US" sz="2800" dirty="0" smtClean="0"/>
              <a:t>on the next slide carefully. (code #1)</a:t>
            </a:r>
            <a:endParaRPr lang="en-US" sz="2800" dirty="0"/>
          </a:p>
          <a:p>
            <a:pPr lvl="0"/>
            <a:r>
              <a:rPr lang="en-US" sz="2800" dirty="0"/>
              <a:t>Look at what is happening when the code is </a:t>
            </a:r>
            <a:r>
              <a:rPr lang="en-US" sz="2800" dirty="0" smtClean="0"/>
              <a:t>executed. (execute code)</a:t>
            </a:r>
            <a:endParaRPr lang="en-US" sz="2800" dirty="0"/>
          </a:p>
          <a:p>
            <a:pPr lvl="0"/>
            <a:r>
              <a:rPr lang="en-US" sz="2800" dirty="0"/>
              <a:t>Why is the function asking me for more than </a:t>
            </a:r>
            <a:r>
              <a:rPr lang="en-US" sz="2800" dirty="0" smtClean="0"/>
              <a:t>three </a:t>
            </a:r>
            <a:r>
              <a:rPr lang="en-US" sz="2800" dirty="0"/>
              <a:t>choices?</a:t>
            </a:r>
          </a:p>
          <a:p>
            <a:pPr lvl="0"/>
            <a:r>
              <a:rPr lang="en-US" sz="2800" dirty="0"/>
              <a:t>What changes do I need to make to the code to correct it</a:t>
            </a:r>
            <a:r>
              <a:rPr lang="en-US" sz="2800" dirty="0" smtClean="0"/>
              <a:t>? ( </a:t>
            </a:r>
            <a:r>
              <a:rPr lang="en-US" sz="2800" dirty="0"/>
              <a:t>write on </a:t>
            </a:r>
            <a:r>
              <a:rPr lang="en-US" sz="2800" dirty="0" smtClean="0"/>
              <a:t>the </a:t>
            </a:r>
            <a:r>
              <a:rPr lang="en-US" sz="2800" dirty="0"/>
              <a:t>sheet)</a:t>
            </a:r>
          </a:p>
          <a:p>
            <a:r>
              <a:rPr lang="en-US" sz="2800" dirty="0"/>
              <a:t>Can you explain in technical terms why this error is happening</a:t>
            </a:r>
            <a:r>
              <a:rPr lang="en-US" sz="2800" dirty="0" smtClean="0"/>
              <a:t>? (see next slide)</a:t>
            </a:r>
            <a:endParaRPr lang="en-GB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6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22 (code #1)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" y="1371607"/>
            <a:ext cx="7668000" cy="4706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22 (execute code)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 bwMode="auto">
          <a:xfrm>
            <a:off x="1972103" y="1447800"/>
            <a:ext cx="5199795" cy="4640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1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23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sz="3000" dirty="0" smtClean="0"/>
              <a:t>Open Notepad or other text editor and write a list of the following five items and save it:</a:t>
            </a:r>
            <a:br>
              <a:rPr lang="en-GB" sz="30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2800" i="1" dirty="0" smtClean="0"/>
              <a:t>tablet, smartphone, laptop, charger, portable drive</a:t>
            </a:r>
            <a:br>
              <a:rPr lang="en-GB" sz="2800" i="1" dirty="0" smtClean="0"/>
            </a:br>
            <a:endParaRPr lang="en-GB" sz="1200" i="1" dirty="0" smtClean="0"/>
          </a:p>
          <a:p>
            <a:r>
              <a:rPr lang="en-GB" sz="3000" dirty="0" smtClean="0"/>
              <a:t>Write a function to read the file into an array.</a:t>
            </a:r>
          </a:p>
          <a:p>
            <a:r>
              <a:rPr lang="en-GB" sz="3000" dirty="0" smtClean="0"/>
              <a:t>Starting with tablet, print the odd items in the array.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783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24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648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Lists in Python are also known as arrays.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Arrays </a:t>
            </a:r>
            <a:r>
              <a:rPr lang="en-US" dirty="0"/>
              <a:t>can be </a:t>
            </a:r>
            <a:r>
              <a:rPr lang="en-US" dirty="0" smtClean="0"/>
              <a:t>two-dimensional </a:t>
            </a:r>
            <a:r>
              <a:rPr lang="en-US" dirty="0"/>
              <a:t>like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one shown on the right.</a:t>
            </a:r>
            <a:r>
              <a:rPr lang="en-US" dirty="0"/>
              <a:t> </a:t>
            </a:r>
            <a:endParaRPr lang="en-US" dirty="0" smtClean="0"/>
          </a:p>
          <a:p>
            <a:pPr marL="0" indent="0">
              <a:buNone/>
            </a:pP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Write the function to create this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two-dimensional </a:t>
            </a:r>
            <a:r>
              <a:rPr lang="en-US" dirty="0"/>
              <a:t>array of ‘0’s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measuring 5 rows by 5 columns). Make sure you use the most efficient method of doing this</a:t>
            </a:r>
            <a:r>
              <a:rPr lang="en-US" dirty="0" smtClean="0"/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en-US" sz="1500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Write the function to print out the 2D array in this format.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r="150"/>
          <a:stretch/>
        </p:blipFill>
        <p:spPr bwMode="auto">
          <a:xfrm>
            <a:off x="6477000" y="2076450"/>
            <a:ext cx="1968500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69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3: Basics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r>
              <a:rPr lang="en-GB" sz="2800" dirty="0" smtClean="0"/>
              <a:t>What will happen if I run this code?</a:t>
            </a:r>
          </a:p>
          <a:p>
            <a:endParaRPr lang="en-GB" sz="3600" dirty="0"/>
          </a:p>
          <a:p>
            <a:r>
              <a:rPr lang="en-GB" sz="2800" dirty="0" smtClean="0"/>
              <a:t>What data type is shown here?</a:t>
            </a:r>
          </a:p>
          <a:p>
            <a:endParaRPr lang="en-GB" sz="3600" dirty="0"/>
          </a:p>
          <a:p>
            <a:r>
              <a:rPr lang="en-GB" sz="2800" dirty="0" smtClean="0"/>
              <a:t>What is the result of running this code?</a:t>
            </a:r>
          </a:p>
          <a:p>
            <a:endParaRPr lang="en-GB" sz="6000" dirty="0"/>
          </a:p>
          <a:p>
            <a:r>
              <a:rPr lang="en-GB" sz="2800" dirty="0" smtClean="0"/>
              <a:t>What does the operation on line 15 do?</a:t>
            </a:r>
            <a:endParaRPr lang="en-GB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1974274"/>
            <a:ext cx="3191320" cy="400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181294"/>
            <a:ext cx="2172003" cy="400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343400"/>
            <a:ext cx="2543530" cy="876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4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800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 smtClean="0"/>
              <a:t>What will be the result of running this code and entering  5?</a:t>
            </a:r>
          </a:p>
          <a:p>
            <a:pPr marL="514350" indent="-514350">
              <a:buFont typeface="+mj-lt"/>
              <a:buAutoNum type="arabicPeriod"/>
            </a:pPr>
            <a:endParaRPr lang="en-GB" sz="36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800" spc="-20" dirty="0" smtClean="0"/>
              <a:t>Make the changes required to make the code work.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/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3462" y="2438400"/>
            <a:ext cx="6925642" cy="28769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85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5</a:t>
            </a:r>
            <a:endParaRPr lang="en-US" dirty="0">
              <a:ln>
                <a:solidFill>
                  <a:schemeClr val="bg1"/>
                </a:solidFill>
              </a:ln>
              <a:latin typeface="Digitalt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I want to assign the value 158.94 to represent  how tall I am in centimetres. Is this correct? </a:t>
            </a:r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endParaRPr lang="en-GB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Explain your answer and make any corrections needed.</a:t>
            </a:r>
            <a:br>
              <a:rPr lang="en-GB" sz="3000" dirty="0" smtClean="0"/>
            </a:br>
            <a:endParaRPr lang="en-GB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3000" dirty="0" smtClean="0"/>
              <a:t>What </a:t>
            </a:r>
            <a:r>
              <a:rPr lang="en-GB" sz="3000" b="1" dirty="0" smtClean="0"/>
              <a:t>data type </a:t>
            </a:r>
            <a:r>
              <a:rPr lang="en-GB" sz="3000" dirty="0" smtClean="0"/>
              <a:t>should I use to represent my height in my program?</a:t>
            </a:r>
            <a:endParaRPr lang="en-US" sz="3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362200"/>
            <a:ext cx="4925112" cy="1019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66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/>
              <a:t>What will be the result of running this code and entering 52?</a:t>
            </a:r>
          </a:p>
          <a:p>
            <a:endParaRPr lang="en-GB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7670" y="2819400"/>
            <a:ext cx="722010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9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I do not like tea or bacon for breakfast. How can I edit the code ( without deleting any breakfast items) to print out my choices AND tell the restaurant staff the items I do not like?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5722" y="3657600"/>
            <a:ext cx="7738678" cy="1793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/>
              <a:t>What will be printed to screen when the code is run?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736" y="2819400"/>
            <a:ext cx="7983064" cy="13813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9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>
                <a:ln>
                  <a:solidFill>
                    <a:schemeClr val="bg1"/>
                  </a:solidFill>
                </a:ln>
                <a:latin typeface="Digitalt" panose="02000603000000000000" pitchFamily="2" charset="0"/>
              </a:rPr>
              <a:t>Starter 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dirty="0" smtClean="0"/>
              <a:t>This is the result of running this code: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Amend the code to get this result:</a:t>
            </a:r>
          </a:p>
          <a:p>
            <a:pPr marL="457200" lvl="1" indent="0">
              <a:buNone/>
            </a:pPr>
            <a:r>
              <a:rPr lang="en-GB" dirty="0" smtClean="0"/>
              <a:t>			-15, -10, -5, 0, 5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138310"/>
            <a:ext cx="4448796" cy="7525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2138310"/>
            <a:ext cx="543001" cy="2010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45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704</Words>
  <Application>Microsoft Office PowerPoint</Application>
  <PresentationFormat>On-screen Show (4:3)</PresentationFormat>
  <Paragraphs>117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Arial</vt:lpstr>
      <vt:lpstr>Wingdings</vt:lpstr>
      <vt:lpstr>Digitalt</vt:lpstr>
      <vt:lpstr>Office Theme</vt:lpstr>
      <vt:lpstr>Starter 1: Basics</vt:lpstr>
      <vt:lpstr>Starter 2: Basics</vt:lpstr>
      <vt:lpstr>Starter 3: Basics</vt:lpstr>
      <vt:lpstr>Starter 4</vt:lpstr>
      <vt:lpstr>Starter 5</vt:lpstr>
      <vt:lpstr>Starter 6</vt:lpstr>
      <vt:lpstr>Starter 7</vt:lpstr>
      <vt:lpstr>Starter 8</vt:lpstr>
      <vt:lpstr>Starter 9</vt:lpstr>
      <vt:lpstr>Starter 10</vt:lpstr>
      <vt:lpstr>Starter 11</vt:lpstr>
      <vt:lpstr>Starter 12</vt:lpstr>
      <vt:lpstr>Starter 13</vt:lpstr>
      <vt:lpstr>Starter 14</vt:lpstr>
      <vt:lpstr>Starter 15</vt:lpstr>
      <vt:lpstr>Starter 16</vt:lpstr>
      <vt:lpstr>Starter 17</vt:lpstr>
      <vt:lpstr>Starter 18</vt:lpstr>
      <vt:lpstr>Starter 19</vt:lpstr>
      <vt:lpstr>Starter 20</vt:lpstr>
      <vt:lpstr>Starter 21</vt:lpstr>
      <vt:lpstr>Starter 22</vt:lpstr>
      <vt:lpstr>Starter 22 (code #1)</vt:lpstr>
      <vt:lpstr>Starter 22 (execute code)</vt:lpstr>
      <vt:lpstr>Starter 23</vt:lpstr>
      <vt:lpstr>Starter 24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</dc:creator>
  <cp:lastModifiedBy>Chris Cutler</cp:lastModifiedBy>
  <cp:revision>125</cp:revision>
  <dcterms:created xsi:type="dcterms:W3CDTF">2015-12-05T22:35:40Z</dcterms:created>
  <dcterms:modified xsi:type="dcterms:W3CDTF">2021-05-13T10:54:30Z</dcterms:modified>
</cp:coreProperties>
</file>